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5"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125" d="100"/>
          <a:sy n="125" d="100"/>
        </p:scale>
        <p:origin x="15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18/11/2024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Welcome</a:t>
            </a:r>
            <a:r>
              <a:rPr lang="es-ES" dirty="0"/>
              <a:t> </a:t>
            </a:r>
            <a:r>
              <a:rPr lang="es-ES" dirty="0" err="1"/>
              <a:t>to</a:t>
            </a:r>
            <a:r>
              <a:rPr lang="es-ES" dirty="0"/>
              <a:t> </a:t>
            </a:r>
            <a:r>
              <a:rPr lang="es-ES" dirty="0" err="1"/>
              <a:t>Session</a:t>
            </a:r>
            <a:r>
              <a:rPr lang="es-ES" dirty="0"/>
              <a:t> 3 </a:t>
            </a:r>
            <a:r>
              <a:rPr lang="es-ES" dirty="0" err="1"/>
              <a:t>of</a:t>
            </a:r>
            <a:r>
              <a:rPr lang="es-ES" dirty="0"/>
              <a:t> </a:t>
            </a:r>
            <a:r>
              <a:rPr lang="es-ES" dirty="0" err="1"/>
              <a:t>our</a:t>
            </a:r>
            <a:r>
              <a:rPr lang="es-ES" dirty="0"/>
              <a:t> </a:t>
            </a:r>
            <a:r>
              <a:rPr lang="es-ES" dirty="0" err="1"/>
              <a:t>course</a:t>
            </a:r>
            <a:r>
              <a:rPr lang="es-ES" dirty="0"/>
              <a:t>. In </a:t>
            </a:r>
            <a:r>
              <a:rPr lang="es-ES" dirty="0" err="1"/>
              <a:t>this</a:t>
            </a:r>
            <a:r>
              <a:rPr lang="es-ES" dirty="0"/>
              <a:t> </a:t>
            </a:r>
            <a:r>
              <a:rPr lang="es-ES" dirty="0" err="1"/>
              <a:t>presentation</a:t>
            </a:r>
            <a:r>
              <a:rPr lang="es-ES" dirty="0"/>
              <a:t>, </a:t>
            </a:r>
            <a:r>
              <a:rPr lang="es-ES" dirty="0" err="1"/>
              <a:t>we</a:t>
            </a:r>
            <a:r>
              <a:rPr lang="es-ES" dirty="0"/>
              <a:t> </a:t>
            </a:r>
            <a:r>
              <a:rPr lang="es-ES" dirty="0" err="1"/>
              <a:t>will</a:t>
            </a:r>
            <a:r>
              <a:rPr lang="es-ES" dirty="0"/>
              <a:t> </a:t>
            </a:r>
            <a:r>
              <a:rPr lang="es-ES" dirty="0" err="1"/>
              <a:t>cover</a:t>
            </a:r>
            <a:r>
              <a:rPr lang="es-ES" dirty="0"/>
              <a:t> </a:t>
            </a:r>
            <a:r>
              <a:rPr lang="es-ES" dirty="0" err="1"/>
              <a:t>the</a:t>
            </a:r>
            <a:r>
              <a:rPr lang="es-ES" dirty="0"/>
              <a:t> </a:t>
            </a:r>
            <a:r>
              <a:rPr lang="es-ES" dirty="0" err="1"/>
              <a:t>basics</a:t>
            </a:r>
            <a:r>
              <a:rPr lang="es-ES" dirty="0"/>
              <a:t> </a:t>
            </a:r>
            <a:r>
              <a:rPr lang="es-ES" dirty="0" err="1"/>
              <a:t>of</a:t>
            </a:r>
            <a:r>
              <a:rPr lang="es-ES" dirty="0"/>
              <a:t> Internet </a:t>
            </a:r>
            <a:r>
              <a:rPr lang="es-ES" dirty="0" err="1"/>
              <a:t>Navigation</a:t>
            </a:r>
            <a:r>
              <a:rPr lang="es-ES" dirty="0"/>
              <a:t>, </a:t>
            </a:r>
            <a:r>
              <a:rPr lang="es-ES" dirty="0" err="1"/>
              <a:t>including</a:t>
            </a:r>
            <a:r>
              <a:rPr lang="es-ES" dirty="0"/>
              <a:t> </a:t>
            </a:r>
            <a:r>
              <a:rPr lang="es-ES" dirty="0" err="1"/>
              <a:t>what</a:t>
            </a:r>
            <a:r>
              <a:rPr lang="es-ES" dirty="0"/>
              <a:t> </a:t>
            </a:r>
            <a:r>
              <a:rPr lang="es-ES" dirty="0" err="1"/>
              <a:t>is</a:t>
            </a:r>
            <a:r>
              <a:rPr lang="es-ES" dirty="0"/>
              <a:t> </a:t>
            </a:r>
            <a:r>
              <a:rPr lang="es-ES" dirty="0" err="1"/>
              <a:t>the</a:t>
            </a:r>
            <a:r>
              <a:rPr lang="es-ES" dirty="0"/>
              <a:t> internet, web browsers, </a:t>
            </a:r>
            <a:r>
              <a:rPr lang="es-ES" dirty="0" err="1"/>
              <a:t>searching</a:t>
            </a:r>
            <a:r>
              <a:rPr lang="es-ES" dirty="0"/>
              <a:t> </a:t>
            </a:r>
            <a:r>
              <a:rPr lang="es-ES" dirty="0" err="1"/>
              <a:t>for</a:t>
            </a:r>
            <a:r>
              <a:rPr lang="es-ES" dirty="0"/>
              <a:t> </a:t>
            </a:r>
            <a:r>
              <a:rPr lang="es-ES" dirty="0" err="1"/>
              <a:t>information</a:t>
            </a:r>
            <a:r>
              <a:rPr lang="es-ES" dirty="0"/>
              <a:t> online, and internet </a:t>
            </a:r>
            <a:r>
              <a:rPr lang="es-ES" dirty="0" err="1"/>
              <a:t>security</a:t>
            </a:r>
            <a:r>
              <a:rPr lang="es-ES" dirty="0"/>
              <a:t> and </a:t>
            </a:r>
            <a:r>
              <a:rPr lang="es-ES" dirty="0" err="1"/>
              <a:t>privacy</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586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Password management tools, such as password managers, can help you create and manage strong passwords across multiple accounts. We will explore some popular password management tools and how to use them.</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403480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Antivirus and firewalls are essential tools for protecting your computer against viruses, malware, and other threats. We will explain how these tools work and how to choose and use them effectively.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339281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Antivirus software is designed to detect and remove viruses and other malware from your computer. We will explore some popular antivirus software and how to use them.</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3710330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firewall is a network security device that monitors and controls incoming and outgoing network traffic based on a set of security rules. We will explain how firewalls work and how to choose and use them effectively.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13</a:t>
            </a:fld>
            <a:endParaRPr lang="es-ES"/>
          </a:p>
        </p:txBody>
      </p:sp>
    </p:spTree>
    <p:extLst>
      <p:ext uri="{BB962C8B-B14F-4D97-AF65-F5344CB8AC3E}">
        <p14:creationId xmlns:p14="http://schemas.microsoft.com/office/powerpoint/2010/main" val="197466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Protecting your online privacy is important for keeping your personal information safe and secure. We will explore some basic online privacy concepts and how to protect your privacy online.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14</a:t>
            </a:fld>
            <a:endParaRPr lang="es-ES"/>
          </a:p>
        </p:txBody>
      </p:sp>
    </p:spTree>
    <p:extLst>
      <p:ext uri="{BB962C8B-B14F-4D97-AF65-F5344CB8AC3E}">
        <p14:creationId xmlns:p14="http://schemas.microsoft.com/office/powerpoint/2010/main" val="207962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Online tracking is the collection of data about your online activity, often for advertising or other purposes. We will explain how online tracking works and how to protect your online privacy.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15</a:t>
            </a:fld>
            <a:endParaRPr lang="es-ES"/>
          </a:p>
        </p:txBody>
      </p:sp>
    </p:spTree>
    <p:extLst>
      <p:ext uri="{BB962C8B-B14F-4D97-AF65-F5344CB8AC3E}">
        <p14:creationId xmlns:p14="http://schemas.microsoft.com/office/powerpoint/2010/main" val="105084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Public Wi-Fi networks are often unsecured and can be vulnerable to hacking and other attacks. We will explore some best practices for using public Wi-Fi networks safely.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16</a:t>
            </a:fld>
            <a:endParaRPr lang="es-ES"/>
          </a:p>
        </p:txBody>
      </p:sp>
    </p:spTree>
    <p:extLst>
      <p:ext uri="{BB962C8B-B14F-4D97-AF65-F5344CB8AC3E}">
        <p14:creationId xmlns:p14="http://schemas.microsoft.com/office/powerpoint/2010/main" val="241627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We will now have a practical activity where you will learn how to create strong passwords and use password management tools effectively.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17</a:t>
            </a:fld>
            <a:endParaRPr lang="es-ES"/>
          </a:p>
        </p:txBody>
      </p:sp>
    </p:spTree>
    <p:extLst>
      <p:ext uri="{BB962C8B-B14F-4D97-AF65-F5344CB8AC3E}">
        <p14:creationId xmlns:p14="http://schemas.microsoft.com/office/powerpoint/2010/main" val="304946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We will now have another practical activity where you will learn how to scan your computer for viruses and other malware using a free antivirus program.</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18</a:t>
            </a:fld>
            <a:endParaRPr lang="es-ES"/>
          </a:p>
        </p:txBody>
      </p:sp>
    </p:spTree>
    <p:extLst>
      <p:ext uri="{BB962C8B-B14F-4D97-AF65-F5344CB8AC3E}">
        <p14:creationId xmlns:p14="http://schemas.microsoft.com/office/powerpoint/2010/main" val="265827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this presentation, we have explored the basic principles of computer security and how to protect personal information. By following best practices for password security, using antivirus and firewalls, and understanding basic online privacy concepts, you can help keep your computer and personal information safe and secure.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19</a:t>
            </a:fld>
            <a:endParaRPr lang="es-ES"/>
          </a:p>
        </p:txBody>
      </p:sp>
    </p:spTree>
    <p:extLst>
      <p:ext uri="{BB962C8B-B14F-4D97-AF65-F5344CB8AC3E}">
        <p14:creationId xmlns:p14="http://schemas.microsoft.com/office/powerpoint/2010/main" val="111212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this presentation, we will start by introducing the concept of computer security and explaining why it is important. Then, we will explore the main threats to computer security and how to protect against them. We will then delve into password security best practices, antivirus and firewalls, and basic online privacy concepts.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262394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Computer security is the practice of protecting computer systems and networks from unauthorized access, theft, damage, and other malicious activities. We will discuss why computer security is important and how it can help protect personal information.</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65121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main threats to computer security include viruses, malware, and phishing attacks. We will explain what each of these threats is, how they work, and how to protect against them.</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248324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computer virus is a type of malware that can replicate itself and spread from one computer to another. We will discuss the different types of viruses and how they can be prevented or removed.</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39981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Malware is a type of software that is designed to damage, disrupt, or take over a computer system. We will explore the different types of malware and how to detect and remove them.</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333932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Phishing attacks are a type of social engineering attack that attempt to steal sensitive information, such as usernames, passwords, and credit card details, by posing as a trustworthy entity. We will explain how to recognize and avoid phishing attacks.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99745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Creating strong, unique passwords is one of the most important things you can do to protect your personal information. We will explore password security best practices and how to create strong passwords that are easy to remember.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409668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We will discuss some best practices for creating strong passwords, such as using a mix of upper and lowercase letters, numbers, and symbols, and avoiding common words and phrases.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176299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n-US" sz="5600" dirty="0">
                <a:solidFill>
                  <a:srgbClr val="FFFFFF"/>
                </a:solidFill>
              </a:rPr>
              <a:t>Basic Computing Curriculum</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err="1">
                <a:solidFill>
                  <a:srgbClr val="FFFFFF"/>
                </a:solidFill>
              </a:rPr>
              <a:t>Session</a:t>
            </a:r>
            <a:r>
              <a:rPr lang="es-ES" sz="2000" dirty="0">
                <a:solidFill>
                  <a:srgbClr val="FFFFFF"/>
                </a:solidFill>
              </a:rPr>
              <a:t> 7: Basic </a:t>
            </a:r>
            <a:r>
              <a:rPr lang="es-ES" sz="2000" dirty="0" err="1">
                <a:solidFill>
                  <a:srgbClr val="FFFFFF"/>
                </a:solidFill>
              </a:rPr>
              <a:t>Computer</a:t>
            </a:r>
            <a:r>
              <a:rPr lang="es-ES" sz="2000" dirty="0">
                <a:solidFill>
                  <a:srgbClr val="FFFFFF"/>
                </a:solidFill>
              </a:rPr>
              <a:t> Security</a:t>
            </a: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8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tablet with padlock and chain on orange background. The scene is situated in controlled studio environment in front of orange background. Photo is taken with SONY AIII camera">
            <a:extLst>
              <a:ext uri="{FF2B5EF4-FFF2-40B4-BE49-F238E27FC236}">
                <a16:creationId xmlns:a16="http://schemas.microsoft.com/office/drawing/2014/main" id="{4A90592A-42A4-414E-BFC4-E13198650109}"/>
              </a:ext>
            </a:extLst>
          </p:cNvPr>
          <p:cNvPicPr>
            <a:picLocks noGrp="1" noChangeAspect="1"/>
          </p:cNvPicPr>
          <p:nvPr>
            <p:ph sz="half" idx="1"/>
          </p:nvPr>
        </p:nvPicPr>
        <p:blipFill>
          <a:blip r:embed="rId3"/>
          <a:srcRect l="22011" r="229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F415126-3421-2106-1C86-95B6C05A854E}"/>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Password Management Tools</a:t>
            </a:r>
          </a:p>
        </p:txBody>
      </p:sp>
      <p:sp>
        <p:nvSpPr>
          <p:cNvPr id="4" name="Marcador de contenido 3">
            <a:extLst>
              <a:ext uri="{FF2B5EF4-FFF2-40B4-BE49-F238E27FC236}">
                <a16:creationId xmlns:a16="http://schemas.microsoft.com/office/drawing/2014/main" id="{ED1799EA-F1C7-1901-E40C-539FE2F68F2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Introduction to Password Management Tools</a:t>
            </a:r>
          </a:p>
          <a:p>
            <a:pPr marL="0" lvl="1" indent="0">
              <a:buNone/>
            </a:pPr>
            <a:r>
              <a:rPr lang="en-US" sz="1400"/>
              <a:t>Password management tools can help you create and manage strong passwords across multiple accounts, ensuring that your sensitive information remains secure.</a:t>
            </a:r>
          </a:p>
          <a:p>
            <a:pPr marL="0" indent="0">
              <a:spcBef>
                <a:spcPts val="2500"/>
              </a:spcBef>
              <a:buNone/>
            </a:pPr>
            <a:r>
              <a:rPr lang="en-US" sz="1400" b="1"/>
              <a:t>Popular Password Management Tools</a:t>
            </a:r>
          </a:p>
          <a:p>
            <a:pPr marL="0" lvl="1" indent="0">
              <a:buNone/>
            </a:pPr>
            <a:r>
              <a:rPr lang="en-US" sz="1400"/>
              <a:t>Some popular password management tools include LastPass, Dashlane, 1Password, and Keeper. These tools can help you generate strong passwords, store them securely, and auto-fill passwords for you.</a:t>
            </a:r>
          </a:p>
          <a:p>
            <a:pPr marL="0" indent="0">
              <a:spcBef>
                <a:spcPts val="2500"/>
              </a:spcBef>
              <a:buNone/>
            </a:pPr>
            <a:r>
              <a:rPr lang="en-US" sz="1400" b="1"/>
              <a:t>How to Use Password Management Tools</a:t>
            </a:r>
          </a:p>
          <a:p>
            <a:pPr marL="0" lvl="1" indent="0">
              <a:buNone/>
            </a:pPr>
            <a:r>
              <a:rPr lang="en-US" sz="1400"/>
              <a:t>To use a password management tool, you must first create an account and choose a master password. Then, you can generate and save strong passwords for your accounts.</a:t>
            </a:r>
            <a:endParaRPr lang="es-ES" sz="1400"/>
          </a:p>
        </p:txBody>
      </p:sp>
    </p:spTree>
    <p:extLst>
      <p:ext uri="{BB962C8B-B14F-4D97-AF65-F5344CB8AC3E}">
        <p14:creationId xmlns:p14="http://schemas.microsoft.com/office/powerpoint/2010/main" val="15011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laptop notebook security concept on digital screen">
            <a:extLst>
              <a:ext uri="{FF2B5EF4-FFF2-40B4-BE49-F238E27FC236}">
                <a16:creationId xmlns:a16="http://schemas.microsoft.com/office/drawing/2014/main" id="{99F2EC15-067A-4BD6-97CA-B7E308C468A2}"/>
              </a:ext>
            </a:extLst>
          </p:cNvPr>
          <p:cNvPicPr>
            <a:picLocks noGrp="1" noChangeAspect="1"/>
          </p:cNvPicPr>
          <p:nvPr>
            <p:ph sz="half" idx="1"/>
          </p:nvPr>
        </p:nvPicPr>
        <p:blipFill>
          <a:blip r:embed="rId3"/>
          <a:srcRect t="1637" b="1475"/>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50EFAEE-7FEB-CBD1-01BE-FE3B873BA55C}"/>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Antivirus and Firewalls</a:t>
            </a:r>
          </a:p>
        </p:txBody>
      </p:sp>
      <p:sp>
        <p:nvSpPr>
          <p:cNvPr id="4" name="Marcador de contenido 3">
            <a:extLst>
              <a:ext uri="{FF2B5EF4-FFF2-40B4-BE49-F238E27FC236}">
                <a16:creationId xmlns:a16="http://schemas.microsoft.com/office/drawing/2014/main" id="{C5406446-FF70-D019-B0BF-A94146CEAE6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Antivirus and firewalls are essential tools for protecting your computer against viruses, malware, and other threats. We will explain how these tools work and how to choose and use them effectively.</a:t>
            </a:r>
            <a:endParaRPr lang="es-ES" sz="1400"/>
          </a:p>
        </p:txBody>
      </p:sp>
    </p:spTree>
    <p:extLst>
      <p:ext uri="{BB962C8B-B14F-4D97-AF65-F5344CB8AC3E}">
        <p14:creationId xmlns:p14="http://schemas.microsoft.com/office/powerpoint/2010/main" val="4125719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curity System Concept on a laptop.">
            <a:extLst>
              <a:ext uri="{FF2B5EF4-FFF2-40B4-BE49-F238E27FC236}">
                <a16:creationId xmlns:a16="http://schemas.microsoft.com/office/drawing/2014/main" id="{F08B2007-C0C7-4F7F-A57F-25C6C5530B57}"/>
              </a:ext>
            </a:extLst>
          </p:cNvPr>
          <p:cNvPicPr>
            <a:picLocks noGrp="1" noChangeAspect="1"/>
          </p:cNvPicPr>
          <p:nvPr>
            <p:ph sz="half" idx="1"/>
          </p:nvPr>
        </p:nvPicPr>
        <p:blipFill>
          <a:blip r:embed="rId3"/>
          <a:srcRect l="6938" r="12061"/>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3CF2222-470B-0C32-3B69-CB38ED48EB04}"/>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100000"/>
              </a:lnSpc>
            </a:pPr>
            <a:r>
              <a:rPr lang="en-US" sz="3600" b="1"/>
              <a:t>Antivirus Software</a:t>
            </a:r>
          </a:p>
        </p:txBody>
      </p:sp>
      <p:sp>
        <p:nvSpPr>
          <p:cNvPr id="4" name="Marcador de contenido 3">
            <a:extLst>
              <a:ext uri="{FF2B5EF4-FFF2-40B4-BE49-F238E27FC236}">
                <a16:creationId xmlns:a16="http://schemas.microsoft.com/office/drawing/2014/main" id="{DEDCB82D-6275-3E3D-0790-5C447E002BE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What is Antivirus Software</a:t>
            </a:r>
          </a:p>
          <a:p>
            <a:pPr marL="0" lvl="1" indent="0">
              <a:buNone/>
            </a:pPr>
            <a:r>
              <a:rPr lang="en-US" sz="1400"/>
              <a:t>Antivirus software is a program designed to detect and remove viruses and other malware from your computer. It scans your files and computer memory for malicious code and alerts you if it finds anything suspicious.</a:t>
            </a:r>
          </a:p>
          <a:p>
            <a:pPr marL="0" indent="0">
              <a:spcBef>
                <a:spcPts val="2500"/>
              </a:spcBef>
              <a:buNone/>
            </a:pPr>
            <a:r>
              <a:rPr lang="en-US" sz="1400" b="1"/>
              <a:t>Popular Antivirus Software</a:t>
            </a:r>
          </a:p>
          <a:p>
            <a:pPr marL="0" lvl="1" indent="0">
              <a:buNone/>
            </a:pPr>
            <a:r>
              <a:rPr lang="en-US" sz="1400"/>
              <a:t>Some of the popular antivirus software include Norton, McAfee, Bitdefender, and Avast. These programs offer various features such as real-time scanning, firewall protection, and anti-phishing.</a:t>
            </a:r>
            <a:endParaRPr lang="es-ES" sz="1400"/>
          </a:p>
        </p:txBody>
      </p:sp>
    </p:spTree>
    <p:extLst>
      <p:ext uri="{BB962C8B-B14F-4D97-AF65-F5344CB8AC3E}">
        <p14:creationId xmlns:p14="http://schemas.microsoft.com/office/powerpoint/2010/main" val="3680648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omputer network security firewall protection">
            <a:extLst>
              <a:ext uri="{FF2B5EF4-FFF2-40B4-BE49-F238E27FC236}">
                <a16:creationId xmlns:a16="http://schemas.microsoft.com/office/drawing/2014/main" id="{4FFBCD89-86D1-401E-B07D-995757144E35}"/>
              </a:ext>
            </a:extLst>
          </p:cNvPr>
          <p:cNvPicPr>
            <a:picLocks noGrp="1" noChangeAspect="1"/>
          </p:cNvPicPr>
          <p:nvPr>
            <p:ph sz="half" idx="1"/>
          </p:nvPr>
        </p:nvPicPr>
        <p:blipFill>
          <a:blip r:embed="rId3"/>
          <a:srcRect l="25074" r="1305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4ECEEBD-87E8-1A34-7598-90247F36329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Firewalls</a:t>
            </a:r>
          </a:p>
        </p:txBody>
      </p:sp>
      <p:sp>
        <p:nvSpPr>
          <p:cNvPr id="4" name="Marcador de contenido 3">
            <a:extLst>
              <a:ext uri="{FF2B5EF4-FFF2-40B4-BE49-F238E27FC236}">
                <a16:creationId xmlns:a16="http://schemas.microsoft.com/office/drawing/2014/main" id="{734FF5D4-E1AC-63F6-7E8D-8812F3A845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What is a Firewall?</a:t>
            </a:r>
          </a:p>
          <a:p>
            <a:pPr marL="0" lvl="1" indent="0">
              <a:buNone/>
            </a:pPr>
            <a:r>
              <a:rPr lang="en-US" sz="1400"/>
              <a:t>A firewall is a network security device that monitors and controls incoming and outgoing network traffic based on a set of security rules. It acts as a barrier between a trusted, secure internal network and an untrusted outside network.</a:t>
            </a:r>
          </a:p>
          <a:p>
            <a:pPr marL="0" indent="0">
              <a:spcBef>
                <a:spcPts val="2500"/>
              </a:spcBef>
              <a:buNone/>
            </a:pPr>
            <a:r>
              <a:rPr lang="en-US" sz="1400" b="1"/>
              <a:t>Choosing and Using Firewalls Effectively</a:t>
            </a:r>
          </a:p>
          <a:p>
            <a:pPr marL="0" lvl="1" indent="0">
              <a:buNone/>
            </a:pPr>
            <a:r>
              <a:rPr lang="en-US" sz="1400"/>
              <a:t>Choosing and using firewalls effectively is crucial for network security. It is important to select a firewall that meets the needs of your organization, configure it properly, and keep it patched and up to date to ensure maximum protection.</a:t>
            </a:r>
            <a:endParaRPr lang="es-ES" sz="1400"/>
          </a:p>
        </p:txBody>
      </p:sp>
    </p:spTree>
    <p:extLst>
      <p:ext uri="{BB962C8B-B14F-4D97-AF65-F5344CB8AC3E}">
        <p14:creationId xmlns:p14="http://schemas.microsoft.com/office/powerpoint/2010/main" val="231356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Cyber Security  with lock">
            <a:extLst>
              <a:ext uri="{FF2B5EF4-FFF2-40B4-BE49-F238E27FC236}">
                <a16:creationId xmlns:a16="http://schemas.microsoft.com/office/drawing/2014/main" id="{77D99988-6B97-4A7A-980C-B623C0DCAAD8}"/>
              </a:ext>
            </a:extLst>
          </p:cNvPr>
          <p:cNvPicPr>
            <a:picLocks noGrp="1" noChangeAspect="1"/>
          </p:cNvPicPr>
          <p:nvPr>
            <p:ph sz="half" idx="1"/>
          </p:nvPr>
        </p:nvPicPr>
        <p:blipFill>
          <a:blip r:embed="rId3"/>
          <a:srcRect l="19410" r="18786"/>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E284871-A968-1BA3-B515-21390CC71EDC}"/>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100000"/>
              </a:lnSpc>
            </a:pPr>
            <a:r>
              <a:rPr lang="en-US" sz="3700" b="1"/>
              <a:t>Basic Online Privacy Concepts</a:t>
            </a:r>
          </a:p>
        </p:txBody>
      </p:sp>
      <p:sp>
        <p:nvSpPr>
          <p:cNvPr id="4" name="Marcador de contenido 3">
            <a:extLst>
              <a:ext uri="{FF2B5EF4-FFF2-40B4-BE49-F238E27FC236}">
                <a16:creationId xmlns:a16="http://schemas.microsoft.com/office/drawing/2014/main" id="{71609E61-A4B8-40A2-87FE-F4EB18EE673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Why Online Privacy Matters</a:t>
            </a:r>
          </a:p>
          <a:p>
            <a:pPr marL="0" lvl="1" indent="0">
              <a:buNone/>
            </a:pPr>
            <a:r>
              <a:rPr lang="en-US" sz="1400"/>
              <a:t>Protecting your online privacy is important for keeping your personal information safe and secure. We will explore the reasons why online privacy matters and how it affects you.</a:t>
            </a:r>
          </a:p>
          <a:p>
            <a:pPr marL="0" indent="0">
              <a:spcBef>
                <a:spcPts val="2500"/>
              </a:spcBef>
              <a:buNone/>
            </a:pPr>
            <a:r>
              <a:rPr lang="en-US" sz="1400" b="1"/>
              <a:t>Types of Online Privacy Risks</a:t>
            </a:r>
          </a:p>
          <a:p>
            <a:pPr marL="0" lvl="1" indent="0">
              <a:buNone/>
            </a:pPr>
            <a:r>
              <a:rPr lang="en-US" sz="1400"/>
              <a:t>There are various types of online privacy risks, including phishing scams, hacking, and malware. We will explore these risks and how to protect yourself from them.</a:t>
            </a:r>
          </a:p>
          <a:p>
            <a:pPr marL="0" indent="0">
              <a:spcBef>
                <a:spcPts val="2500"/>
              </a:spcBef>
              <a:buNone/>
            </a:pPr>
            <a:r>
              <a:rPr lang="en-US" sz="1400" b="1"/>
              <a:t>How to Protect Your Online Privacy</a:t>
            </a:r>
          </a:p>
          <a:p>
            <a:pPr marL="0" lvl="1" indent="0">
              <a:buNone/>
            </a:pPr>
            <a:r>
              <a:rPr lang="en-US" sz="1400"/>
              <a:t>There are various ways to protect your online privacy, including using strong passwords, enabling two-factor authentication, and using a VPN. We will explore these methods in detail.</a:t>
            </a:r>
            <a:endParaRPr lang="es-ES" sz="1400"/>
          </a:p>
        </p:txBody>
      </p:sp>
    </p:spTree>
    <p:extLst>
      <p:ext uri="{BB962C8B-B14F-4D97-AF65-F5344CB8AC3E}">
        <p14:creationId xmlns:p14="http://schemas.microsoft.com/office/powerpoint/2010/main" val="1512583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Cyber Security  with lock">
            <a:extLst>
              <a:ext uri="{FF2B5EF4-FFF2-40B4-BE49-F238E27FC236}">
                <a16:creationId xmlns:a16="http://schemas.microsoft.com/office/drawing/2014/main" id="{A991CC43-FDDA-4D68-A4AA-7F372F901455}"/>
              </a:ext>
            </a:extLst>
          </p:cNvPr>
          <p:cNvPicPr>
            <a:picLocks noGrp="1" noChangeAspect="1"/>
          </p:cNvPicPr>
          <p:nvPr>
            <p:ph sz="half" idx="1"/>
          </p:nvPr>
        </p:nvPicPr>
        <p:blipFill>
          <a:blip r:embed="rId3"/>
          <a:srcRect l="15517" r="22610"/>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39FD1B0-EECE-F092-9ED5-B48B0573ACEB}"/>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Online Tracking</a:t>
            </a:r>
          </a:p>
        </p:txBody>
      </p:sp>
      <p:sp>
        <p:nvSpPr>
          <p:cNvPr id="4" name="Marcador de contenido 3">
            <a:extLst>
              <a:ext uri="{FF2B5EF4-FFF2-40B4-BE49-F238E27FC236}">
                <a16:creationId xmlns:a16="http://schemas.microsoft.com/office/drawing/2014/main" id="{F9824368-86B6-AFA4-172D-C64522590D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What is Online Tracking</a:t>
            </a:r>
          </a:p>
          <a:p>
            <a:pPr marL="0" lvl="1" indent="0">
              <a:buNone/>
            </a:pPr>
            <a:r>
              <a:rPr lang="en-US" sz="1400"/>
              <a:t>Online tracking is the collection of data about your online activity, often for advertising or other purposes. It can include information about the websites you visit, your location, and your search history.</a:t>
            </a:r>
          </a:p>
          <a:p>
            <a:pPr marL="0" indent="0">
              <a:spcBef>
                <a:spcPts val="2500"/>
              </a:spcBef>
              <a:buNone/>
            </a:pPr>
            <a:r>
              <a:rPr lang="en-US" sz="1400" b="1"/>
              <a:t>How Does Online Tracking Work</a:t>
            </a:r>
          </a:p>
          <a:p>
            <a:pPr marL="0" lvl="1" indent="0">
              <a:buNone/>
            </a:pPr>
            <a:r>
              <a:rPr lang="en-US" sz="1400"/>
              <a:t>Online tracking works by using cookies and other tracking technologies to collect data about your online activity. This data can then be used to create a profile of your online behavior and preferences.</a:t>
            </a:r>
          </a:p>
          <a:p>
            <a:pPr marL="0" indent="0">
              <a:spcBef>
                <a:spcPts val="2500"/>
              </a:spcBef>
              <a:buNone/>
            </a:pPr>
            <a:r>
              <a:rPr lang="en-US" sz="1400" b="1"/>
              <a:t>Protecting Your Online Privacy</a:t>
            </a:r>
          </a:p>
          <a:p>
            <a:pPr marL="0" lvl="1" indent="0">
              <a:buNone/>
            </a:pPr>
            <a:r>
              <a:rPr lang="en-US" sz="1400"/>
              <a:t>There are several ways to protect your online privacy, including using a virtual private network (VPN) and regularly clearing your browsing history and cookies.</a:t>
            </a:r>
            <a:endParaRPr lang="es-ES" sz="1400"/>
          </a:p>
        </p:txBody>
      </p:sp>
    </p:spTree>
    <p:extLst>
      <p:ext uri="{BB962C8B-B14F-4D97-AF65-F5344CB8AC3E}">
        <p14:creationId xmlns:p14="http://schemas.microsoft.com/office/powerpoint/2010/main" val="1815962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ireless technology on placard in front of technology icons">
            <a:extLst>
              <a:ext uri="{FF2B5EF4-FFF2-40B4-BE49-F238E27FC236}">
                <a16:creationId xmlns:a16="http://schemas.microsoft.com/office/drawing/2014/main" id="{92C52297-AE9E-49B6-BA65-B27741E472E0}"/>
              </a:ext>
            </a:extLst>
          </p:cNvPr>
          <p:cNvPicPr>
            <a:picLocks noGrp="1" noChangeAspect="1"/>
          </p:cNvPicPr>
          <p:nvPr>
            <p:ph sz="half" idx="1"/>
          </p:nvPr>
        </p:nvPicPr>
        <p:blipFill>
          <a:blip r:embed="rId3"/>
          <a:srcRect l="10585" r="8112"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ED89D9A-D908-E3ED-C276-0E0403FC086E}"/>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100000"/>
              </a:lnSpc>
            </a:pPr>
            <a:r>
              <a:rPr lang="en-US" sz="3600" b="1"/>
              <a:t>Public Wi-Fi</a:t>
            </a:r>
          </a:p>
        </p:txBody>
      </p:sp>
      <p:sp>
        <p:nvSpPr>
          <p:cNvPr id="4" name="Marcador de contenido 3">
            <a:extLst>
              <a:ext uri="{FF2B5EF4-FFF2-40B4-BE49-F238E27FC236}">
                <a16:creationId xmlns:a16="http://schemas.microsoft.com/office/drawing/2014/main" id="{5BD90C34-7B08-D601-FD4D-14EDB5AFDEE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Risks of Unsecured Public Wi-Fi</a:t>
            </a:r>
          </a:p>
          <a:p>
            <a:pPr marL="0" lvl="1" indent="0">
              <a:buNone/>
            </a:pPr>
            <a:r>
              <a:rPr lang="en-US" sz="1400"/>
              <a:t>Public Wi-Fi networks are often unsecured and can be vulnerable to hacking and other attacks, putting your personal data and privacy at risk.</a:t>
            </a:r>
          </a:p>
          <a:p>
            <a:pPr marL="0" indent="0">
              <a:spcBef>
                <a:spcPts val="2500"/>
              </a:spcBef>
              <a:buNone/>
            </a:pPr>
            <a:r>
              <a:rPr lang="en-US" sz="1400" b="1"/>
              <a:t>Best Practices for Using Public Wi-Fi Networks</a:t>
            </a:r>
          </a:p>
          <a:p>
            <a:pPr marL="0" lvl="1" indent="0">
              <a:buNone/>
            </a:pPr>
            <a:r>
              <a:rPr lang="en-US" sz="1400"/>
              <a:t>Some best practices for using public Wi-Fi networks safely include avoiding sensitive transactions, using a VPN, and keeping your device's software up-to-date.</a:t>
            </a:r>
            <a:endParaRPr lang="es-ES" sz="1400"/>
          </a:p>
        </p:txBody>
      </p:sp>
    </p:spTree>
    <p:extLst>
      <p:ext uri="{BB962C8B-B14F-4D97-AF65-F5344CB8AC3E}">
        <p14:creationId xmlns:p14="http://schemas.microsoft.com/office/powerpoint/2010/main" val="227206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adlock on table copy space.  The scene is situated in a studio environment in front of a colored background. The picture is taken with Panasonic GH5 camera">
            <a:extLst>
              <a:ext uri="{FF2B5EF4-FFF2-40B4-BE49-F238E27FC236}">
                <a16:creationId xmlns:a16="http://schemas.microsoft.com/office/drawing/2014/main" id="{4BBA4DAD-5219-42DB-AC0D-34BF26BD7F3A}"/>
              </a:ext>
            </a:extLst>
          </p:cNvPr>
          <p:cNvPicPr>
            <a:picLocks noGrp="1" noChangeAspect="1"/>
          </p:cNvPicPr>
          <p:nvPr>
            <p:ph sz="half" idx="1"/>
          </p:nvPr>
        </p:nvPicPr>
        <p:blipFill>
          <a:blip r:embed="rId3"/>
          <a:srcRect t="5696"/>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550C2BB-EACF-6924-1CAC-AD74A1A2A921}"/>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100" b="1"/>
              <a:t>Practical Activity: Creating Strong Passwords</a:t>
            </a:r>
          </a:p>
        </p:txBody>
      </p:sp>
      <p:sp>
        <p:nvSpPr>
          <p:cNvPr id="4" name="Marcador de contenido 3">
            <a:extLst>
              <a:ext uri="{FF2B5EF4-FFF2-40B4-BE49-F238E27FC236}">
                <a16:creationId xmlns:a16="http://schemas.microsoft.com/office/drawing/2014/main" id="{548B3857-4BDF-1746-4DFE-2EC106203E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Learn how to create strong passwords that are difficult to guess and provide an additional layer of security to your online accounts.</a:t>
            </a:r>
            <a:endParaRPr lang="es-ES" sz="1400"/>
          </a:p>
        </p:txBody>
      </p:sp>
    </p:spTree>
    <p:extLst>
      <p:ext uri="{BB962C8B-B14F-4D97-AF65-F5344CB8AC3E}">
        <p14:creationId xmlns:p14="http://schemas.microsoft.com/office/powerpoint/2010/main" val="238021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The AI robot monitors everything and processes all big data from medical care to celestial objects.">
            <a:extLst>
              <a:ext uri="{FF2B5EF4-FFF2-40B4-BE49-F238E27FC236}">
                <a16:creationId xmlns:a16="http://schemas.microsoft.com/office/drawing/2014/main" id="{FE0BD585-7852-4A0F-AFA1-A2D3F6589167}"/>
              </a:ext>
            </a:extLst>
          </p:cNvPr>
          <p:cNvPicPr>
            <a:picLocks noGrp="1" noChangeAspect="1"/>
          </p:cNvPicPr>
          <p:nvPr>
            <p:ph sz="half" idx="1"/>
          </p:nvPr>
        </p:nvPicPr>
        <p:blipFill>
          <a:blip r:embed="rId3"/>
          <a:srcRect l="23636" r="21298"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24E185E-6B51-C9A8-D872-0DCFB996B11A}"/>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Practical Activity: Scanning a Computer with Antivirus Software</a:t>
            </a:r>
          </a:p>
        </p:txBody>
      </p:sp>
      <p:sp>
        <p:nvSpPr>
          <p:cNvPr id="4" name="Marcador de contenido 3">
            <a:extLst>
              <a:ext uri="{FF2B5EF4-FFF2-40B4-BE49-F238E27FC236}">
                <a16:creationId xmlns:a16="http://schemas.microsoft.com/office/drawing/2014/main" id="{1FB2E637-E0C0-C507-AF20-CCED59DED61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Introduction to Antivirus Software</a:t>
            </a:r>
          </a:p>
          <a:p>
            <a:pPr marL="0" lvl="1" indent="0">
              <a:buNone/>
            </a:pPr>
            <a:r>
              <a:rPr lang="en-US" sz="1400"/>
              <a:t>Antivirus software is a program designed to detect and remove viruses and other malware from your computer. It is important to have antivirus software installed on your computer to protect yourself from cyber threats.</a:t>
            </a:r>
          </a:p>
          <a:p>
            <a:pPr marL="0" indent="0">
              <a:spcBef>
                <a:spcPts val="2500"/>
              </a:spcBef>
              <a:buNone/>
            </a:pPr>
            <a:r>
              <a:rPr lang="en-US" sz="1400" b="1"/>
              <a:t>Choosing an Antivirus Program</a:t>
            </a:r>
          </a:p>
          <a:p>
            <a:pPr marL="0" lvl="1" indent="0">
              <a:buNone/>
            </a:pPr>
            <a:r>
              <a:rPr lang="en-US" sz="1400"/>
              <a:t>There are many free and paid antivirus programs available on the market. It is important to choose a program that is reliable and regularly updated to ensure maximum protection for your computer.</a:t>
            </a:r>
          </a:p>
          <a:p>
            <a:pPr marL="0" indent="0">
              <a:spcBef>
                <a:spcPts val="2500"/>
              </a:spcBef>
              <a:buNone/>
            </a:pPr>
            <a:r>
              <a:rPr lang="en-US" sz="1400" b="1"/>
              <a:t>Scanning your Computer</a:t>
            </a:r>
          </a:p>
          <a:p>
            <a:pPr marL="0" lvl="1" indent="0">
              <a:buNone/>
            </a:pPr>
            <a:r>
              <a:rPr lang="en-US" sz="1400"/>
              <a:t>To scan your computer for viruses and malware, you need to open your antivirus program and choose the option to perform a full system scan. This process may take some time depending on the size of your hard drive.</a:t>
            </a:r>
            <a:endParaRPr lang="es-ES" sz="1400"/>
          </a:p>
        </p:txBody>
      </p:sp>
    </p:spTree>
    <p:extLst>
      <p:ext uri="{BB962C8B-B14F-4D97-AF65-F5344CB8AC3E}">
        <p14:creationId xmlns:p14="http://schemas.microsoft.com/office/powerpoint/2010/main" val="2973637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F9FB6B3B-E1A6-4C0F-9867-457F62149560}"/>
              </a:ext>
            </a:extLst>
          </p:cNvPr>
          <p:cNvPicPr>
            <a:picLocks noGrp="1" noChangeAspect="1"/>
          </p:cNvPicPr>
          <p:nvPr>
            <p:ph sz="half" idx="1"/>
          </p:nvPr>
        </p:nvPicPr>
        <p:blipFill>
          <a:blip r:embed="rId3"/>
          <a:srcRect l="10149" r="10323" b="2"/>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66BC374-5313-B219-DB67-ABB2D5C76213}"/>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Conclusion</a:t>
            </a:r>
          </a:p>
        </p:txBody>
      </p:sp>
      <p:sp>
        <p:nvSpPr>
          <p:cNvPr id="4" name="Marcador de contenido 3">
            <a:extLst>
              <a:ext uri="{FF2B5EF4-FFF2-40B4-BE49-F238E27FC236}">
                <a16:creationId xmlns:a16="http://schemas.microsoft.com/office/drawing/2014/main" id="{610E73A3-F0D8-704A-472F-78ADE5D680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By following best practices for password security, using antivirus and firewalls, and understanding basic online privacy concepts, you can help keep your computer and personal information safe and secure.</a:t>
            </a:r>
            <a:endParaRPr lang="es-ES" sz="1400"/>
          </a:p>
        </p:txBody>
      </p:sp>
    </p:spTree>
    <p:extLst>
      <p:ext uri="{BB962C8B-B14F-4D97-AF65-F5344CB8AC3E}">
        <p14:creationId xmlns:p14="http://schemas.microsoft.com/office/powerpoint/2010/main" val="1008476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Shield">
            <a:extLst>
              <a:ext uri="{FF2B5EF4-FFF2-40B4-BE49-F238E27FC236}">
                <a16:creationId xmlns:a16="http://schemas.microsoft.com/office/drawing/2014/main" id="{E7DA946E-F0EE-4CD1-8BD5-14813CDD9DBE}"/>
              </a:ext>
            </a:extLst>
          </p:cNvPr>
          <p:cNvPicPr>
            <a:picLocks noGrp="1" noChangeAspect="1"/>
          </p:cNvPicPr>
          <p:nvPr>
            <p:ph sz="half" idx="1"/>
          </p:nvPr>
        </p:nvPicPr>
        <p:blipFill>
          <a:blip r:embed="rId3"/>
          <a:srcRect l="14934" r="9040" b="1"/>
          <a:stretch/>
        </p:blipFill>
        <p:spPr>
          <a:xfrm>
            <a:off x="1" y="2613892"/>
            <a:ext cx="3739895"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9F49A41-CBFF-C8CA-21FA-655D2FD7A3E5}"/>
              </a:ext>
            </a:extLst>
          </p:cNvPr>
          <p:cNvSpPr>
            <a:spLocks noGrp="1"/>
          </p:cNvSpPr>
          <p:nvPr>
            <p:ph type="title"/>
          </p:nvPr>
        </p:nvSpPr>
        <p:spPr>
          <a:xfrm>
            <a:off x="640080" y="914401"/>
            <a:ext cx="3099816" cy="1477817"/>
          </a:xfrm>
        </p:spPr>
        <p:txBody>
          <a:bodyPr vert="horz" lIns="91440" tIns="45720" rIns="91440" bIns="45720" rtlCol="0" anchor="t">
            <a:normAutofit/>
          </a:bodyPr>
          <a:lstStyle/>
          <a:p>
            <a:pPr>
              <a:lnSpc>
                <a:spcPct val="100000"/>
              </a:lnSpc>
            </a:pPr>
            <a:r>
              <a:rPr lang="en-US" sz="3600" b="1"/>
              <a:t>Presentation Overview</a:t>
            </a:r>
          </a:p>
        </p:txBody>
      </p:sp>
      <p:sp>
        <p:nvSpPr>
          <p:cNvPr id="4" name="Marcador de contenido 3">
            <a:extLst>
              <a:ext uri="{FF2B5EF4-FFF2-40B4-BE49-F238E27FC236}">
                <a16:creationId xmlns:a16="http://schemas.microsoft.com/office/drawing/2014/main" id="{35FBAF0B-9F91-B1FE-239B-FD7290B7F87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25537" y="1014984"/>
            <a:ext cx="7205472" cy="5288266"/>
          </a:xfrm>
        </p:spPr>
        <p:txBody>
          <a:bodyPr>
            <a:normAutofit/>
          </a:bodyPr>
          <a:lstStyle/>
          <a:p>
            <a:pPr marL="0" indent="0">
              <a:spcBef>
                <a:spcPts val="2500"/>
              </a:spcBef>
              <a:buNone/>
            </a:pPr>
            <a:r>
              <a:rPr lang="en-US" sz="1400" b="1"/>
              <a:t>Introduction to Computer Security</a:t>
            </a:r>
          </a:p>
          <a:p>
            <a:pPr marL="0" lvl="1" indent="0">
              <a:buNone/>
            </a:pPr>
            <a:r>
              <a:rPr lang="en-US" sz="1400"/>
              <a:t>In this section, we will introduce the concept of computer security, why it is important and the risks and vulnerabilities associated with it.</a:t>
            </a:r>
          </a:p>
          <a:p>
            <a:pPr marL="0" indent="0">
              <a:spcBef>
                <a:spcPts val="2500"/>
              </a:spcBef>
              <a:buNone/>
            </a:pPr>
            <a:r>
              <a:rPr lang="en-US" sz="1400" b="1"/>
              <a:t>Threats to Computer Security</a:t>
            </a:r>
          </a:p>
          <a:p>
            <a:pPr marL="0" lvl="1" indent="0">
              <a:buNone/>
            </a:pPr>
            <a:r>
              <a:rPr lang="en-US" sz="1400"/>
              <a:t>In this section, we will explore the main threats to computer security, such as viruses, spyware, adware, and social engineering, and how to protect against them.</a:t>
            </a:r>
          </a:p>
          <a:p>
            <a:pPr marL="0" indent="0">
              <a:spcBef>
                <a:spcPts val="2500"/>
              </a:spcBef>
              <a:buNone/>
            </a:pPr>
            <a:r>
              <a:rPr lang="en-US" sz="1400" b="1"/>
              <a:t>Password Security Best Practices</a:t>
            </a:r>
          </a:p>
          <a:p>
            <a:pPr marL="0" lvl="1" indent="0">
              <a:buNone/>
            </a:pPr>
            <a:r>
              <a:rPr lang="en-US" sz="1400"/>
              <a:t>In this section, we will discuss password security best practices, such as creating strong passwords, managing passwords, and using two-factor authentication.</a:t>
            </a:r>
          </a:p>
          <a:p>
            <a:pPr marL="0" indent="0">
              <a:spcBef>
                <a:spcPts val="2500"/>
              </a:spcBef>
              <a:buNone/>
            </a:pPr>
            <a:r>
              <a:rPr lang="en-US" sz="1400" b="1"/>
              <a:t>Antivirus and Firewalls</a:t>
            </a:r>
          </a:p>
          <a:p>
            <a:pPr marL="0" lvl="1" indent="0">
              <a:buNone/>
            </a:pPr>
            <a:r>
              <a:rPr lang="en-US" sz="1400"/>
              <a:t>In this section, we will discuss the importance of antivirus and firewalls in computer security and how to choose and use them effectively.</a:t>
            </a:r>
          </a:p>
          <a:p>
            <a:pPr marL="0" indent="0">
              <a:spcBef>
                <a:spcPts val="2500"/>
              </a:spcBef>
              <a:buNone/>
            </a:pPr>
            <a:r>
              <a:rPr lang="en-US" sz="1400" b="1"/>
              <a:t>Basic Online Privacy Concepts</a:t>
            </a:r>
          </a:p>
          <a:p>
            <a:pPr marL="0" lvl="1" indent="0">
              <a:buNone/>
            </a:pPr>
            <a:r>
              <a:rPr lang="en-US" sz="1400"/>
              <a:t>In this section, we will explore basic online privacy concepts and how to protect your privacy online.</a:t>
            </a:r>
            <a:endParaRPr lang="es-ES" sz="1400"/>
          </a:p>
        </p:txBody>
      </p:sp>
    </p:spTree>
    <p:extLst>
      <p:ext uri="{BB962C8B-B14F-4D97-AF65-F5344CB8AC3E}">
        <p14:creationId xmlns:p14="http://schemas.microsoft.com/office/powerpoint/2010/main" val="3984771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bstract 3D illustration.">
            <a:extLst>
              <a:ext uri="{FF2B5EF4-FFF2-40B4-BE49-F238E27FC236}">
                <a16:creationId xmlns:a16="http://schemas.microsoft.com/office/drawing/2014/main" id="{C4C9CFAB-038C-4DB4-968B-3EDF51208827}"/>
              </a:ext>
            </a:extLst>
          </p:cNvPr>
          <p:cNvPicPr>
            <a:picLocks noGrp="1" noChangeAspect="1"/>
          </p:cNvPicPr>
          <p:nvPr>
            <p:ph sz="half" idx="1"/>
          </p:nvPr>
        </p:nvPicPr>
        <p:blipFill>
          <a:blip r:embed="rId3"/>
          <a:srcRect t="5696"/>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5019E61-D1E7-1C39-23B6-0BB0596878C2}"/>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Introduction to Computer Security</a:t>
            </a:r>
          </a:p>
        </p:txBody>
      </p:sp>
      <p:sp>
        <p:nvSpPr>
          <p:cNvPr id="4" name="Marcador de contenido 3">
            <a:extLst>
              <a:ext uri="{FF2B5EF4-FFF2-40B4-BE49-F238E27FC236}">
                <a16:creationId xmlns:a16="http://schemas.microsoft.com/office/drawing/2014/main" id="{2C5A4D2E-7267-BDB4-8618-4FDE683FE9E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Computer security is important because it protects computer systems and networks from unauthorized access, theft, damage, and other malicious activities. It can help prevent data breaches and protect personal information.</a:t>
            </a:r>
            <a:endParaRPr lang="es-ES" sz="1400"/>
          </a:p>
        </p:txBody>
      </p:sp>
    </p:spTree>
    <p:extLst>
      <p:ext uri="{BB962C8B-B14F-4D97-AF65-F5344CB8AC3E}">
        <p14:creationId xmlns:p14="http://schemas.microsoft.com/office/powerpoint/2010/main" val="3827079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adlock on computer motherboard">
            <a:extLst>
              <a:ext uri="{FF2B5EF4-FFF2-40B4-BE49-F238E27FC236}">
                <a16:creationId xmlns:a16="http://schemas.microsoft.com/office/drawing/2014/main" id="{44BAB810-A23A-4327-A9CA-A1646EB03F43}"/>
              </a:ext>
            </a:extLst>
          </p:cNvPr>
          <p:cNvPicPr>
            <a:picLocks noGrp="1" noChangeAspect="1"/>
          </p:cNvPicPr>
          <p:nvPr>
            <p:ph sz="half" idx="1"/>
          </p:nvPr>
        </p:nvPicPr>
        <p:blipFill>
          <a:blip r:embed="rId3"/>
          <a:srcRect l="8990" r="35944"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38BFFD4-ABFB-CFAC-C729-83008D437C20}"/>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Main Threats to Computer Security</a:t>
            </a:r>
          </a:p>
        </p:txBody>
      </p:sp>
      <p:sp>
        <p:nvSpPr>
          <p:cNvPr id="4" name="Marcador de contenido 3">
            <a:extLst>
              <a:ext uri="{FF2B5EF4-FFF2-40B4-BE49-F238E27FC236}">
                <a16:creationId xmlns:a16="http://schemas.microsoft.com/office/drawing/2014/main" id="{23D7089B-6B07-7909-46AF-E5A9D5B375D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Viruses</a:t>
            </a:r>
          </a:p>
          <a:p>
            <a:pPr marL="0" lvl="1" indent="0">
              <a:buNone/>
            </a:pPr>
            <a:r>
              <a:rPr lang="en-US" sz="1400"/>
              <a:t>Viruses are malicious software programs that can infect your computer and cause damage to your files and hardware. They can spread through email attachments, file downloads, and infected websites.</a:t>
            </a:r>
          </a:p>
          <a:p>
            <a:pPr marL="0" indent="0">
              <a:spcBef>
                <a:spcPts val="2500"/>
              </a:spcBef>
              <a:buNone/>
            </a:pPr>
            <a:r>
              <a:rPr lang="en-US" sz="1400" b="1"/>
              <a:t>Malware</a:t>
            </a:r>
          </a:p>
          <a:p>
            <a:pPr marL="0" lvl="1" indent="0">
              <a:buNone/>
            </a:pPr>
            <a:r>
              <a:rPr lang="en-US" sz="1400"/>
              <a:t>Malware is a broad term that includes viruses, spyware, adware, and other malicious software programs. They can cause harm to your computer system and steal sensitive information such as passwords and credit card details.</a:t>
            </a:r>
          </a:p>
          <a:p>
            <a:pPr marL="0" indent="0">
              <a:spcBef>
                <a:spcPts val="2500"/>
              </a:spcBef>
              <a:buNone/>
            </a:pPr>
            <a:r>
              <a:rPr lang="en-US" sz="1400" b="1"/>
              <a:t>Phishing Attacks</a:t>
            </a:r>
          </a:p>
          <a:p>
            <a:pPr marL="0" lvl="1" indent="0">
              <a:buNone/>
            </a:pPr>
            <a:r>
              <a:rPr lang="en-US" sz="1400"/>
              <a:t>Phishing attacks are attempts to trick you into providing sensitive information such as login credentials or credit card details by posing as a trustworthy entity in an electronic communication such as email, chat or a web page.</a:t>
            </a:r>
            <a:endParaRPr lang="es-ES" sz="1400"/>
          </a:p>
        </p:txBody>
      </p:sp>
    </p:spTree>
    <p:extLst>
      <p:ext uri="{BB962C8B-B14F-4D97-AF65-F5344CB8AC3E}">
        <p14:creationId xmlns:p14="http://schemas.microsoft.com/office/powerpoint/2010/main" val="236781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seup of the enlarged word VIRUS on green binary code on a computer screen, seen through a loupe.">
            <a:extLst>
              <a:ext uri="{FF2B5EF4-FFF2-40B4-BE49-F238E27FC236}">
                <a16:creationId xmlns:a16="http://schemas.microsoft.com/office/drawing/2014/main" id="{9CB4EA35-F74C-46F4-9CD7-A2CFE112034E}"/>
              </a:ext>
            </a:extLst>
          </p:cNvPr>
          <p:cNvPicPr>
            <a:picLocks noGrp="1" noChangeAspect="1"/>
          </p:cNvPicPr>
          <p:nvPr>
            <p:ph sz="half" idx="1"/>
          </p:nvPr>
        </p:nvPicPr>
        <p:blipFill>
          <a:blip r:embed="rId3"/>
          <a:srcRect l="24569" r="20424"/>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E6283D9-5C5F-A0B2-7065-172E229AEBF9}"/>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100000"/>
              </a:lnSpc>
            </a:pPr>
            <a:r>
              <a:rPr lang="en-US" sz="4000" b="1"/>
              <a:t>Viruses</a:t>
            </a:r>
          </a:p>
        </p:txBody>
      </p:sp>
      <p:sp>
        <p:nvSpPr>
          <p:cNvPr id="4" name="Marcador de contenido 3">
            <a:extLst>
              <a:ext uri="{FF2B5EF4-FFF2-40B4-BE49-F238E27FC236}">
                <a16:creationId xmlns:a16="http://schemas.microsoft.com/office/drawing/2014/main" id="{C2F839B6-87C7-DB11-52DB-C6309046D6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Types of Viruses</a:t>
            </a:r>
          </a:p>
          <a:p>
            <a:pPr marL="0" lvl="1" indent="0">
              <a:buNone/>
            </a:pPr>
            <a:r>
              <a:rPr lang="en-US" sz="1400"/>
              <a:t>There are several types of computer viruses, such as file infectors, boot sector viruses, macro viruses, and more. Each type of virus behaves differently and requires a specific removal method.</a:t>
            </a:r>
          </a:p>
          <a:p>
            <a:pPr marL="0" indent="0">
              <a:spcBef>
                <a:spcPts val="2500"/>
              </a:spcBef>
              <a:buNone/>
            </a:pPr>
            <a:r>
              <a:rPr lang="en-US" sz="1400" b="1"/>
              <a:t>Prevention Techniques</a:t>
            </a:r>
          </a:p>
          <a:p>
            <a:pPr marL="0" lvl="1" indent="0">
              <a:buNone/>
            </a:pPr>
            <a:r>
              <a:rPr lang="en-US" sz="1400"/>
              <a:t>There are several ways to prevent computer viruses, such as keeping your operating system and antivirus software up to date, avoiding suspicious email attachments and links, and downloading software only from trusted sources.</a:t>
            </a:r>
          </a:p>
          <a:p>
            <a:pPr marL="0" indent="0">
              <a:spcBef>
                <a:spcPts val="2500"/>
              </a:spcBef>
              <a:buNone/>
            </a:pPr>
            <a:r>
              <a:rPr lang="en-US" sz="1400" b="1"/>
              <a:t>Virus Removal</a:t>
            </a:r>
          </a:p>
          <a:p>
            <a:pPr marL="0" lvl="1" indent="0">
              <a:buNone/>
            </a:pPr>
            <a:r>
              <a:rPr lang="en-US" sz="1400"/>
              <a:t>If your computer is infected with a virus, there are several ways to remove it, such as using antivirus software, restoring your system to a previous state, or reinstalling your operating system.</a:t>
            </a:r>
            <a:endParaRPr lang="es-ES" sz="1400"/>
          </a:p>
        </p:txBody>
      </p:sp>
    </p:spTree>
    <p:extLst>
      <p:ext uri="{BB962C8B-B14F-4D97-AF65-F5344CB8AC3E}">
        <p14:creationId xmlns:p14="http://schemas.microsoft.com/office/powerpoint/2010/main" val="1742473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Laptop and padlock detail - soft focus, split toning">
            <a:extLst>
              <a:ext uri="{FF2B5EF4-FFF2-40B4-BE49-F238E27FC236}">
                <a16:creationId xmlns:a16="http://schemas.microsoft.com/office/drawing/2014/main" id="{ECA41564-F1CE-48E0-9089-A036C87ACCFB}"/>
              </a:ext>
            </a:extLst>
          </p:cNvPr>
          <p:cNvPicPr>
            <a:picLocks noGrp="1" noChangeAspect="1"/>
          </p:cNvPicPr>
          <p:nvPr>
            <p:ph sz="half" idx="1"/>
          </p:nvPr>
        </p:nvPicPr>
        <p:blipFill>
          <a:blip r:embed="rId3"/>
          <a:srcRect l="2360" r="6095" b="2"/>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664514B-E9E9-0FC0-6190-EEF99F2DBEBE}"/>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Malware</a:t>
            </a:r>
          </a:p>
        </p:txBody>
      </p:sp>
      <p:sp>
        <p:nvSpPr>
          <p:cNvPr id="4" name="Marcador de contenido 3">
            <a:extLst>
              <a:ext uri="{FF2B5EF4-FFF2-40B4-BE49-F238E27FC236}">
                <a16:creationId xmlns:a16="http://schemas.microsoft.com/office/drawing/2014/main" id="{F0468A51-886A-9E9A-E87E-E61622B5C09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Malware comes in many different forms, including viruses, worms, trojans, ransomware, and spyware. Each type of malware has a different method of attack and can cause varying degrees of damage to a computer system.</a:t>
            </a:r>
            <a:endParaRPr lang="es-ES" sz="1400"/>
          </a:p>
        </p:txBody>
      </p:sp>
    </p:spTree>
    <p:extLst>
      <p:ext uri="{BB962C8B-B14F-4D97-AF65-F5344CB8AC3E}">
        <p14:creationId xmlns:p14="http://schemas.microsoft.com/office/powerpoint/2010/main" val="172380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A 3d cartoon-style fish">
            <a:extLst>
              <a:ext uri="{FF2B5EF4-FFF2-40B4-BE49-F238E27FC236}">
                <a16:creationId xmlns:a16="http://schemas.microsoft.com/office/drawing/2014/main" id="{6950A4AA-53DB-4771-8AC8-35C53B8409D2}"/>
              </a:ext>
            </a:extLst>
          </p:cNvPr>
          <p:cNvPicPr>
            <a:picLocks noGrp="1" noChangeAspect="1"/>
          </p:cNvPicPr>
          <p:nvPr>
            <p:ph sz="half" idx="1"/>
          </p:nvPr>
        </p:nvPicPr>
        <p:blipFill>
          <a:blip r:embed="rId3"/>
          <a:srcRect r="9827"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54309E1-0EF2-B40E-D294-D8A204503C9D}"/>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Phishing Attacks</a:t>
            </a:r>
          </a:p>
        </p:txBody>
      </p:sp>
      <p:sp>
        <p:nvSpPr>
          <p:cNvPr id="4" name="Marcador de contenido 3">
            <a:extLst>
              <a:ext uri="{FF2B5EF4-FFF2-40B4-BE49-F238E27FC236}">
                <a16:creationId xmlns:a16="http://schemas.microsoft.com/office/drawing/2014/main" id="{275CBCD0-BCBF-636A-E6DB-CE43116258B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What are Phishing Attacks?</a:t>
            </a:r>
          </a:p>
          <a:p>
            <a:pPr marL="0" lvl="1" indent="0">
              <a:buNone/>
            </a:pPr>
            <a:r>
              <a:rPr lang="en-US" sz="1400"/>
              <a:t>Phishing attacks are a form of social engineering attack that use fraudulent emails, phone calls, or websites to trick people into divulging sensitive information, such as usernames, passwords, and credit card details.</a:t>
            </a:r>
          </a:p>
          <a:p>
            <a:pPr marL="0" indent="0">
              <a:spcBef>
                <a:spcPts val="2500"/>
              </a:spcBef>
              <a:buNone/>
            </a:pPr>
            <a:r>
              <a:rPr lang="en-US" sz="1400" b="1"/>
              <a:t>How to Recognize Phishing Attacks?</a:t>
            </a:r>
          </a:p>
          <a:p>
            <a:pPr marL="0" lvl="1" indent="0">
              <a:buNone/>
            </a:pPr>
            <a:r>
              <a:rPr lang="en-US" sz="1400"/>
              <a:t>Phishing attacks often use deceptive techniques to appear legitimate, such as using company logos, email addresses, or phone numbers. Look out for suspicious requests for personal information or links to unfamiliar websites.</a:t>
            </a:r>
          </a:p>
          <a:p>
            <a:pPr marL="0" indent="0">
              <a:spcBef>
                <a:spcPts val="2500"/>
              </a:spcBef>
              <a:buNone/>
            </a:pPr>
            <a:r>
              <a:rPr lang="en-US" sz="1400" b="1"/>
              <a:t>How to Avoid Phishing Attacks?</a:t>
            </a:r>
          </a:p>
          <a:p>
            <a:pPr marL="0" lvl="1" indent="0">
              <a:buNone/>
            </a:pPr>
            <a:r>
              <a:rPr lang="en-US" sz="1400"/>
              <a:t>To avoid phishing attacks, never click on suspicious links or download suspicious attachments. Instead, hover over links to see the URL and always verify the sender's email address or phone number before responding to requests for sensitive information.</a:t>
            </a:r>
            <a:endParaRPr lang="es-ES" sz="1400"/>
          </a:p>
        </p:txBody>
      </p:sp>
    </p:spTree>
    <p:extLst>
      <p:ext uri="{BB962C8B-B14F-4D97-AF65-F5344CB8AC3E}">
        <p14:creationId xmlns:p14="http://schemas.microsoft.com/office/powerpoint/2010/main" val="224271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bstract  Digital concept which shows network security optimization and internet technology  ">
            <a:extLst>
              <a:ext uri="{FF2B5EF4-FFF2-40B4-BE49-F238E27FC236}">
                <a16:creationId xmlns:a16="http://schemas.microsoft.com/office/drawing/2014/main" id="{7EE60647-9E2C-4FE0-81B4-7A4A50695170}"/>
              </a:ext>
            </a:extLst>
          </p:cNvPr>
          <p:cNvPicPr>
            <a:picLocks noGrp="1" noChangeAspect="1"/>
          </p:cNvPicPr>
          <p:nvPr>
            <p:ph sz="half" idx="1"/>
          </p:nvPr>
        </p:nvPicPr>
        <p:blipFill>
          <a:blip r:embed="rId3"/>
          <a:srcRect l="8471" r="29656"/>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6FAF6F3-0487-4715-0784-671DF6B2C191}"/>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Password Security Best Practices</a:t>
            </a:r>
          </a:p>
        </p:txBody>
      </p:sp>
      <p:sp>
        <p:nvSpPr>
          <p:cNvPr id="4" name="Marcador de contenido 3">
            <a:extLst>
              <a:ext uri="{FF2B5EF4-FFF2-40B4-BE49-F238E27FC236}">
                <a16:creationId xmlns:a16="http://schemas.microsoft.com/office/drawing/2014/main" id="{2B7F7B77-0462-0FBB-9926-E4654C74D0C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Password Best Practices</a:t>
            </a:r>
          </a:p>
          <a:p>
            <a:pPr marL="0" lvl="1" indent="0">
              <a:buNone/>
            </a:pPr>
            <a:r>
              <a:rPr lang="en-US" sz="1400"/>
              <a:t>Creating strong, unique passwords is the first step to protecting your personal information. Best practices include using a mix of uppercase and lowercase letters, numbers, and special characters, avoiding commonly used words or phrases, and never reusing passwords.</a:t>
            </a:r>
          </a:p>
          <a:p>
            <a:pPr marL="0" indent="0">
              <a:spcBef>
                <a:spcPts val="2500"/>
              </a:spcBef>
              <a:buNone/>
            </a:pPr>
            <a:r>
              <a:rPr lang="en-US" sz="1400" b="1"/>
              <a:t>Password Managers</a:t>
            </a:r>
          </a:p>
          <a:p>
            <a:pPr marL="0" lvl="1" indent="0">
              <a:buNone/>
            </a:pPr>
            <a:r>
              <a:rPr lang="en-US" sz="1400"/>
              <a:t>Password managers are a great tool for creating and storing strong passwords. They can generate unique, complex passwords for each of your accounts and store them securely.</a:t>
            </a:r>
          </a:p>
          <a:p>
            <a:pPr marL="0" indent="0">
              <a:spcBef>
                <a:spcPts val="2500"/>
              </a:spcBef>
              <a:buNone/>
            </a:pPr>
            <a:r>
              <a:rPr lang="en-US" sz="1400" b="1"/>
              <a:t>Two-Factor Authentication</a:t>
            </a:r>
          </a:p>
          <a:p>
            <a:pPr marL="0" lvl="1" indent="0">
              <a:buNone/>
            </a:pPr>
            <a:r>
              <a:rPr lang="en-US" sz="1400"/>
              <a:t>Two-factor authentication adds an extra layer of security to your accounts by requiring a code in addition to your password. This can be in the form of a text message, phone call, or app notification.</a:t>
            </a:r>
            <a:endParaRPr lang="es-ES" sz="1400"/>
          </a:p>
        </p:txBody>
      </p:sp>
    </p:spTree>
    <p:extLst>
      <p:ext uri="{BB962C8B-B14F-4D97-AF65-F5344CB8AC3E}">
        <p14:creationId xmlns:p14="http://schemas.microsoft.com/office/powerpoint/2010/main" val="4180585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assword concept background with magnifying glass.">
            <a:extLst>
              <a:ext uri="{FF2B5EF4-FFF2-40B4-BE49-F238E27FC236}">
                <a16:creationId xmlns:a16="http://schemas.microsoft.com/office/drawing/2014/main" id="{4C582D5D-CBFC-4416-ADA3-0FBE4F00C121}"/>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3DC0F2D-4038-233D-4769-8714085B2397}"/>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Creating Strong Passwords</a:t>
            </a:r>
          </a:p>
        </p:txBody>
      </p:sp>
      <p:sp>
        <p:nvSpPr>
          <p:cNvPr id="4" name="Marcador de contenido 3">
            <a:extLst>
              <a:ext uri="{FF2B5EF4-FFF2-40B4-BE49-F238E27FC236}">
                <a16:creationId xmlns:a16="http://schemas.microsoft.com/office/drawing/2014/main" id="{BEE2DAB3-BF29-7871-8589-C47A79B41CC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Creating strong passwords is essential for protecting your personal and sensitive information. Use a mix of upper and lowercase letters, numbers, and symbols. Avoid using common words and phrases, and never reuse passwords across different accounts.</a:t>
            </a:r>
            <a:endParaRPr lang="es-ES" sz="1400"/>
          </a:p>
        </p:txBody>
      </p:sp>
    </p:spTree>
    <p:extLst>
      <p:ext uri="{BB962C8B-B14F-4D97-AF65-F5344CB8AC3E}">
        <p14:creationId xmlns:p14="http://schemas.microsoft.com/office/powerpoint/2010/main" val="4082418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391</TotalTime>
  <Words>2313</Words>
  <Application>Microsoft Office PowerPoint</Application>
  <PresentationFormat>Panorámica</PresentationFormat>
  <Paragraphs>140</Paragraphs>
  <Slides>19</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Aptos</vt:lpstr>
      <vt:lpstr>Aptos Display</vt:lpstr>
      <vt:lpstr>Arial</vt:lpstr>
      <vt:lpstr>Grandview Display</vt:lpstr>
      <vt:lpstr>Tema de Office</vt:lpstr>
      <vt:lpstr>Basic Computing Curriculum</vt:lpstr>
      <vt:lpstr>Presentation Overview</vt:lpstr>
      <vt:lpstr>Introduction to Computer Security</vt:lpstr>
      <vt:lpstr>Main Threats to Computer Security</vt:lpstr>
      <vt:lpstr>Viruses</vt:lpstr>
      <vt:lpstr>Malware</vt:lpstr>
      <vt:lpstr>Phishing Attacks</vt:lpstr>
      <vt:lpstr>Password Security Best Practices</vt:lpstr>
      <vt:lpstr>Creating Strong Passwords</vt:lpstr>
      <vt:lpstr>Password Management Tools</vt:lpstr>
      <vt:lpstr>Antivirus and Firewalls</vt:lpstr>
      <vt:lpstr>Antivirus Software</vt:lpstr>
      <vt:lpstr>Firewalls</vt:lpstr>
      <vt:lpstr>Basic Online Privacy Concepts</vt:lpstr>
      <vt:lpstr>Online Tracking</vt:lpstr>
      <vt:lpstr>Public Wi-Fi</vt:lpstr>
      <vt:lpstr>Practical Activity: Creating Strong Passwords</vt:lpstr>
      <vt:lpstr>Practical Activity: Scanning a Computer with Antivirus Software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Manel Mena</dc:creator>
  <cp:lastModifiedBy>Manel Mena Vicente</cp:lastModifiedBy>
  <cp:revision>10</cp:revision>
  <dcterms:created xsi:type="dcterms:W3CDTF">2024-08-26T14:14:55Z</dcterms:created>
  <dcterms:modified xsi:type="dcterms:W3CDTF">2024-11-18T08:36:15Z</dcterms:modified>
</cp:coreProperties>
</file>